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notesMasterIdLst>
    <p:notesMasterId r:id="rId31"/>
  </p:notesMasterIdLst>
  <p:sldIdLst>
    <p:sldId id="258" r:id="rId4"/>
    <p:sldId id="3277" r:id="rId5"/>
    <p:sldId id="3262" r:id="rId6"/>
    <p:sldId id="3297" r:id="rId7"/>
    <p:sldId id="3261" r:id="rId8"/>
    <p:sldId id="3284" r:id="rId9"/>
    <p:sldId id="3285" r:id="rId10"/>
    <p:sldId id="3286" r:id="rId11"/>
    <p:sldId id="3287" r:id="rId12"/>
    <p:sldId id="3296" r:id="rId13"/>
    <p:sldId id="3288" r:id="rId14"/>
    <p:sldId id="257" r:id="rId15"/>
    <p:sldId id="3298" r:id="rId16"/>
    <p:sldId id="259" r:id="rId17"/>
    <p:sldId id="260" r:id="rId18"/>
    <p:sldId id="261" r:id="rId19"/>
    <p:sldId id="3300" r:id="rId20"/>
    <p:sldId id="397" r:id="rId21"/>
    <p:sldId id="3290" r:id="rId22"/>
    <p:sldId id="3299" r:id="rId23"/>
    <p:sldId id="396" r:id="rId24"/>
    <p:sldId id="3289" r:id="rId25"/>
    <p:sldId id="3291" r:id="rId26"/>
    <p:sldId id="3292" r:id="rId27"/>
    <p:sldId id="3293" r:id="rId28"/>
    <p:sldId id="3294" r:id="rId29"/>
    <p:sldId id="3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兴浩 陈" initials="兴陈" lastIdx="2" clrIdx="0">
    <p:extLst>
      <p:ext uri="{19B8F6BF-5375-455C-9EA6-DF929625EA0E}">
        <p15:presenceInfo xmlns:p15="http://schemas.microsoft.com/office/powerpoint/2012/main" userId="bf888be2e4b7c0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9T17:23:36.144" idx="1">
    <p:pos x="7784" y="891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29T17:28:32.357" idx="2">
    <p:pos x="7680" y="1133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1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E1939C1-24D7-49E9-A58A-7960365209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3170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03250" y="99300"/>
            <a:ext cx="10985501" cy="717475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</p:spTree>
    <p:extLst>
      <p:ext uri="{BB962C8B-B14F-4D97-AF65-F5344CB8AC3E}">
        <p14:creationId xmlns:p14="http://schemas.microsoft.com/office/powerpoint/2010/main" val="149699249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07950"/>
            <a:ext cx="7211291" cy="646257"/>
          </a:xfrm>
        </p:spPr>
        <p:txBody>
          <a:bodyPr/>
          <a:lstStyle>
            <a:lvl1pPr>
              <a:defRPr b="1">
                <a:solidFill>
                  <a:srgbClr val="1B4BF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DD0C-34C0-43A8-BE67-DF2F0B49B3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66929" y="258978"/>
            <a:ext cx="329435" cy="284467"/>
            <a:chOff x="276356" y="252742"/>
            <a:chExt cx="329435" cy="284467"/>
          </a:xfrm>
          <a:solidFill>
            <a:srgbClr val="1B4BF5"/>
          </a:solidFill>
        </p:grpSpPr>
        <p:sp>
          <p:nvSpPr>
            <p:cNvPr id="8" name="三角形 1"/>
            <p:cNvSpPr>
              <a:spLocks noChangeAspect="1"/>
            </p:cNvSpPr>
            <p:nvPr userDrawn="1"/>
          </p:nvSpPr>
          <p:spPr>
            <a:xfrm rot="5400000">
              <a:off x="253576" y="275522"/>
              <a:ext cx="284467" cy="2389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三角形 20"/>
            <p:cNvSpPr>
              <a:spLocks noChangeAspect="1"/>
            </p:cNvSpPr>
            <p:nvPr userDrawn="1"/>
          </p:nvSpPr>
          <p:spPr>
            <a:xfrm rot="5400000">
              <a:off x="344103" y="275522"/>
              <a:ext cx="284467" cy="2389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6782"/>
            <a:ext cx="12192000" cy="6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0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48D2F1-6581-B240-B6E5-06B3846DC0E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5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2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278855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ISCSLP 2024 Tutorial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814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107950"/>
            <a:ext cx="7211291" cy="646257"/>
          </a:xfrm>
        </p:spPr>
        <p:txBody>
          <a:bodyPr/>
          <a:lstStyle>
            <a:lvl1pPr>
              <a:defRPr b="1">
                <a:solidFill>
                  <a:srgbClr val="1B4BF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BDD0C-34C0-43A8-BE67-DF2F0B49B3B5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66929" y="258978"/>
            <a:ext cx="329435" cy="284467"/>
            <a:chOff x="276356" y="252742"/>
            <a:chExt cx="329435" cy="284467"/>
          </a:xfrm>
          <a:solidFill>
            <a:srgbClr val="1B4BF5"/>
          </a:solidFill>
        </p:grpSpPr>
        <p:sp>
          <p:nvSpPr>
            <p:cNvPr id="8" name="三角形 1"/>
            <p:cNvSpPr>
              <a:spLocks noChangeAspect="1"/>
            </p:cNvSpPr>
            <p:nvPr userDrawn="1"/>
          </p:nvSpPr>
          <p:spPr>
            <a:xfrm rot="5400000">
              <a:off x="253576" y="275522"/>
              <a:ext cx="284467" cy="2389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三角形 20"/>
            <p:cNvSpPr>
              <a:spLocks noChangeAspect="1"/>
            </p:cNvSpPr>
            <p:nvPr userDrawn="1"/>
          </p:nvSpPr>
          <p:spPr>
            <a:xfrm rot="5400000">
              <a:off x="344103" y="275522"/>
              <a:ext cx="284467" cy="23890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6782"/>
            <a:ext cx="12192000" cy="6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5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2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71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012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53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84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06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335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852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52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923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72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2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ISCSLP 2024 Tutorial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ISCSLP 2024 Tutorial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1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  <p:sldLayoutId id="2147483668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ISCSLP 2024 Tutorial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69" r:id="rId4"/>
    <p:sldLayoutId id="214748367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9FB2E-913B-4C8B-BA66-40837F0BC3F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C5596-23D2-43C8-85E3-B5DE5C622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4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639" y="2305318"/>
            <a:ext cx="12032361" cy="2193282"/>
          </a:xfrm>
        </p:spPr>
        <p:txBody>
          <a:bodyPr anchor="ctr">
            <a:normAutofit/>
          </a:bodyPr>
          <a:lstStyle/>
          <a:p>
            <a:r>
              <a:rPr lang="en-US" altLang="zh-CN" sz="4800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SparseTSF</a:t>
            </a:r>
            <a:r>
              <a:rPr lang="zh-CN" altLang="en-US" sz="3200" b="1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开源代码分析、结果复现及讨论交流</a:t>
            </a:r>
            <a:endParaRPr lang="en-US" sz="4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46295" y="5008286"/>
            <a:ext cx="11099410" cy="1713188"/>
          </a:xfrm>
        </p:spPr>
        <p:txBody>
          <a:bodyPr anchor="ctr">
            <a:normAutofit/>
          </a:bodyPr>
          <a:lstStyle/>
          <a:p>
            <a:r>
              <a:rPr lang="zh-CN" altLang="en-US" sz="2800" dirty="0"/>
              <a:t>南开大学计算机学院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15BD1-A527-7A72-2C08-397CE565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193" y="384203"/>
            <a:ext cx="3627090" cy="36270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89BE3-7ACC-63A3-6A5A-A489C9A0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1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4393E-839D-AFBB-4A5A-F1351504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B1F1-9AEF-3F5D-1A75-06D2805C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整体分析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E4709-1ADB-5701-A47E-356EA757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6C4F67-D694-5528-2676-E30CA7037826}"/>
              </a:ext>
            </a:extLst>
          </p:cNvPr>
          <p:cNvSpPr txBox="1"/>
          <p:nvPr/>
        </p:nvSpPr>
        <p:spPr>
          <a:xfrm>
            <a:off x="558800" y="1449755"/>
            <a:ext cx="1049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预测结果格式单一：仅支持</a:t>
            </a:r>
            <a:r>
              <a:rPr lang="en-US" altLang="zh-CN" dirty="0"/>
              <a:t>.</a:t>
            </a:r>
            <a:r>
              <a:rPr lang="en-US" altLang="zh-CN" dirty="0" err="1"/>
              <a:t>npy</a:t>
            </a:r>
            <a:r>
              <a:rPr lang="zh-CN" altLang="en-US" dirty="0"/>
              <a:t>格式，建议增加</a:t>
            </a:r>
            <a:r>
              <a:rPr lang="en-US" altLang="zh-CN" dirty="0"/>
              <a:t>CSV</a:t>
            </a:r>
            <a:r>
              <a:rPr lang="zh-CN" altLang="en-US" dirty="0"/>
              <a:t>或</a:t>
            </a:r>
            <a:r>
              <a:rPr lang="en-US" altLang="zh-CN" dirty="0"/>
              <a:t>HDF5</a:t>
            </a:r>
            <a:r>
              <a:rPr lang="zh-CN" altLang="en-US" dirty="0"/>
              <a:t>支持，提升数据分析便利性。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1A08FF-31C5-0096-BAEA-30420CDD73F3}"/>
              </a:ext>
            </a:extLst>
          </p:cNvPr>
          <p:cNvSpPr txBox="1"/>
          <p:nvPr/>
        </p:nvSpPr>
        <p:spPr>
          <a:xfrm>
            <a:off x="558800" y="19983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日志信息不足：日志缺乏学习率、梯度等关键信息，建议增加记录内容，便于调试分析。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25B3A6-DE61-EC70-39CC-1E2900A2CF7C}"/>
              </a:ext>
            </a:extLst>
          </p:cNvPr>
          <p:cNvSpPr txBox="1"/>
          <p:nvPr/>
        </p:nvSpPr>
        <p:spPr>
          <a:xfrm>
            <a:off x="558800" y="2612762"/>
            <a:ext cx="889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多</a:t>
            </a:r>
            <a:r>
              <a:rPr lang="en-US" altLang="zh-CN" dirty="0"/>
              <a:t>GPU</a:t>
            </a:r>
            <a:r>
              <a:rPr lang="zh-CN" altLang="en-US" dirty="0"/>
              <a:t>性能：</a:t>
            </a:r>
            <a:r>
              <a:rPr lang="en-US" altLang="zh-CN" dirty="0" err="1"/>
              <a:t>nn.DataParallel</a:t>
            </a:r>
            <a:r>
              <a:rPr lang="zh-CN" altLang="en-US" dirty="0"/>
              <a:t>性能不足，建议替换为</a:t>
            </a:r>
            <a:r>
              <a:rPr lang="en-US" altLang="zh-CN" dirty="0" err="1"/>
              <a:t>DistributedDataParallel</a:t>
            </a:r>
            <a:r>
              <a:rPr lang="zh-CN" altLang="en-US" dirty="0"/>
              <a:t>提升效率。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B19CBA-C048-7934-E273-96A94A6BD352}"/>
              </a:ext>
            </a:extLst>
          </p:cNvPr>
          <p:cNvSpPr txBox="1"/>
          <p:nvPr/>
        </p:nvSpPr>
        <p:spPr>
          <a:xfrm>
            <a:off x="558800" y="4490274"/>
            <a:ext cx="9641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训练控制：引入</a:t>
            </a:r>
            <a:r>
              <a:rPr lang="en-US" altLang="zh-CN" dirty="0" err="1"/>
              <a:t>EarlyStopping</a:t>
            </a:r>
            <a:r>
              <a:rPr lang="zh-CN" altLang="en-US" dirty="0"/>
              <a:t>和混合精度训练（</a:t>
            </a:r>
            <a:r>
              <a:rPr lang="en-US" altLang="zh-CN" dirty="0" err="1"/>
              <a:t>torch.cuda.amp</a:t>
            </a:r>
            <a:r>
              <a:rPr lang="zh-CN" altLang="en-US" dirty="0"/>
              <a:t>），防止过拟合并提高大模型训练效率。</a:t>
            </a:r>
          </a:p>
        </p:txBody>
      </p:sp>
    </p:spTree>
    <p:extLst>
      <p:ext uri="{BB962C8B-B14F-4D97-AF65-F5344CB8AC3E}">
        <p14:creationId xmlns:p14="http://schemas.microsoft.com/office/powerpoint/2010/main" val="253915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B2A2-17B1-D340-8648-58A5C5C9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57F9-79D0-2616-7A09-4ED283F3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Utils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 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工具箱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629C6-7369-4F68-F898-CDD7C178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97BE3-6B72-BD7F-A3C1-452C3103E7A3}"/>
              </a:ext>
            </a:extLst>
          </p:cNvPr>
          <p:cNvSpPr txBox="1"/>
          <p:nvPr/>
        </p:nvSpPr>
        <p:spPr>
          <a:xfrm>
            <a:off x="386080" y="1168175"/>
            <a:ext cx="52933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augmentations </a:t>
            </a:r>
            <a:r>
              <a:rPr lang="zh-CN" altLang="en-US" sz="2400" dirty="0"/>
              <a:t>文件：提供批次级和数据集级别的数据增强方法，包括频域遮罩、频率混合、添加噪声、翻转、时间组合和上采样，提升数据多样性和模型泛化能力。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masking </a:t>
            </a:r>
            <a:r>
              <a:rPr lang="zh-CN" altLang="en-US" sz="2400" dirty="0"/>
              <a:t>文件：定义三角因果掩码、概率掩码和局部掩码，控制注意力机制范围，适用于自回归和局部注意力模型，提高训练效率。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metrics </a:t>
            </a:r>
            <a:r>
              <a:rPr lang="zh-CN" altLang="en-US" sz="2400" dirty="0"/>
              <a:t>文件：实现多种模型评估指标（如 </a:t>
            </a:r>
            <a:r>
              <a:rPr lang="en-US" altLang="zh-CN" sz="2400" dirty="0"/>
              <a:t>MAE</a:t>
            </a:r>
            <a:r>
              <a:rPr lang="zh-CN" altLang="en-US" sz="2400" dirty="0"/>
              <a:t>、</a:t>
            </a:r>
            <a:r>
              <a:rPr lang="en-US" altLang="zh-CN" sz="2400" dirty="0"/>
              <a:t>MSE</a:t>
            </a:r>
            <a:r>
              <a:rPr lang="zh-CN" altLang="en-US" sz="2400" dirty="0"/>
              <a:t>、</a:t>
            </a:r>
            <a:r>
              <a:rPr lang="en-US" altLang="zh-CN" sz="2400" dirty="0"/>
              <a:t>RSE</a:t>
            </a:r>
            <a:r>
              <a:rPr lang="zh-CN" altLang="en-US" sz="2400" dirty="0"/>
              <a:t>、</a:t>
            </a:r>
            <a:r>
              <a:rPr lang="en-US" altLang="zh-CN" sz="2400" dirty="0"/>
              <a:t>CORR </a:t>
            </a:r>
            <a:r>
              <a:rPr lang="zh-CN" altLang="en-US" sz="2400" dirty="0"/>
              <a:t>等），适合时间序列预测与回归任务的性能评估。</a:t>
            </a:r>
            <a:endParaRPr lang="en-US" altLang="zh-CN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51ACF4-B546-DBA9-D74A-8EA7A271A875}"/>
              </a:ext>
            </a:extLst>
          </p:cNvPr>
          <p:cNvSpPr txBox="1"/>
          <p:nvPr/>
        </p:nvSpPr>
        <p:spPr>
          <a:xfrm>
            <a:off x="5791200" y="714712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400" dirty="0"/>
          </a:p>
          <a:p>
            <a:r>
              <a:rPr lang="en-US" altLang="zh-CN" sz="2400" dirty="0"/>
              <a:t>timefeatures </a:t>
            </a:r>
            <a:r>
              <a:rPr lang="zh-CN" altLang="en-US" sz="2400" dirty="0"/>
              <a:t>文件：从日期和时间中提取秒、分钟、小时、周、月等多粒度特征，增强时间序列模型的时间感知能力。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tools </a:t>
            </a:r>
            <a:r>
              <a:rPr lang="zh-CN" altLang="en-US" sz="2400" dirty="0"/>
              <a:t>文件：集合学习率调整、早停机制、数据标准化、结果可视化和模型参数统计功能，优化训练过程并提供性能分析工具。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5DB816-1C08-C14F-171A-2E5E77DC21F1}"/>
              </a:ext>
            </a:extLst>
          </p:cNvPr>
          <p:cNvSpPr txBox="1"/>
          <p:nvPr/>
        </p:nvSpPr>
        <p:spPr>
          <a:xfrm>
            <a:off x="5843451" y="406154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visual </a:t>
            </a:r>
            <a:r>
              <a:rPr lang="zh-CN" altLang="en-US" sz="2000" dirty="0"/>
              <a:t>函数只支持简单的对比曲线图，缺少更丰富的可视化选项，比如误差分布图或多图对比等。可以考虑将 </a:t>
            </a:r>
            <a:r>
              <a:rPr lang="en-US" altLang="zh-CN" sz="2000" dirty="0"/>
              <a:t>visual </a:t>
            </a:r>
            <a:r>
              <a:rPr lang="zh-CN" altLang="en-US" sz="2000" dirty="0"/>
              <a:t>函数扩展为支持多种可视化类型，如误差</a:t>
            </a:r>
          </a:p>
          <a:p>
            <a:r>
              <a:rPr lang="zh-CN" altLang="en-US" sz="2000" dirty="0"/>
              <a:t>条形图、残差图等。支持更多参数定制（如颜色、样式、标题等），便于不同分析需求。或者引入动态交互式图表（如 </a:t>
            </a:r>
            <a:r>
              <a:rPr lang="en-US" altLang="zh-CN" sz="2000" dirty="0" err="1"/>
              <a:t>Plotly</a:t>
            </a:r>
            <a:r>
              <a:rPr lang="en-US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Bokeh</a:t>
            </a:r>
            <a:r>
              <a:rPr lang="zh-CN" altLang="en-US" sz="2000" dirty="0"/>
              <a:t>），方便分析预测结果。</a:t>
            </a:r>
          </a:p>
        </p:txBody>
      </p:sp>
    </p:spTree>
    <p:extLst>
      <p:ext uri="{BB962C8B-B14F-4D97-AF65-F5344CB8AC3E}">
        <p14:creationId xmlns:p14="http://schemas.microsoft.com/office/powerpoint/2010/main" val="339387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6113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layers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83" y="1531128"/>
            <a:ext cx="4337283" cy="5107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6778" y="1690688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SparseTSF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Times New Roman" panose="02020603050405020304" pitchFamily="18" charset="0"/>
              </a:rPr>
              <a:t>没有用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Times New Roman" panose="02020603050405020304" pitchFamily="18" charset="0"/>
              </a:rPr>
              <a:t>到左侧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Times New Roman" panose="02020603050405020304" pitchFamily="18" charset="0"/>
              </a:rPr>
              <a:t>任何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Times New Roman" panose="02020603050405020304" pitchFamily="18" charset="0"/>
              </a:rPr>
              <a:t>层。因为它比较简单。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" y="322896"/>
            <a:ext cx="4416109" cy="2224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151110" cy="4449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layers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36292"/>
            <a:ext cx="7199782" cy="25927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9503" y="623036"/>
            <a:ext cx="49649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AutoCorrelation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提供了自相关机制及其封装为神经网络层的功能。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AutoCorrelation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：实现了基于周期依赖和时间延迟聚合的自相关机制，使用快速傅里叶变换（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）计算查询和键之间的相关性，并进行时间延迟聚合。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AutoCorrelationLayer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：将自相关机制封装为层，利用多头注意力实现查询、键和值的处理，并计算输出和注意力矩阵。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9464"/>
            <a:ext cx="6970967" cy="2811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97575" y="3421329"/>
            <a:ext cx="50169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Autoformer_EncDec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Autoformer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模型的编码器和解码器。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EncoderLayer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：实现编码器中的单层，包含自注意力、残差分解与卷积操作。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：由多个编码器层组成，进行特征提取与表示学习。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DecoderLayer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：实现解码器中的单层，包含自注意力、交叉注意力与残差分解。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Decoder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：由多个解码器层组成，分离趋势与残差，最终返回预测结果。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" y="322896"/>
            <a:ext cx="4416109" cy="2224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151110" cy="4449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layers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484" y="868267"/>
            <a:ext cx="5047519" cy="40719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29674" y="107290"/>
            <a:ext cx="558765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PatchTST_backbone.py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PatchTST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模型的主干网络。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PatchTST_backbone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：模型的核心，结合归一化、补丁拆分与编码器进行特征提取，最终生成预测结果。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Flatten_Head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：将编码后的特征展平并投影到目标窗口。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TSTiEncoder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：对每个通道独立编码，保持通道间信息独立性。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TSTEncoder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：由多个编码器层组成，采用残差注意力增强信息传递。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TSTEncoderLayer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：编码器的基础层，结合多头注意力、前馈网络与残差连接。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MultiheadAttention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：实现多头注意力机制，计算查询、键和值的注意力分数。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PatchTST_layers.py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PatchTST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中的重要层。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位置编码函数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：为输入的时间序列生成位置编码，帮助模型理解时间序列的顺序信息。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辅助函数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：如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Transpose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moving_avg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，辅助实现编码功能。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RevlN.py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提供归一化和去归一化的操作层。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4151110" cy="4449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layers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2293" y="260686"/>
            <a:ext cx="6406937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SelfAttention_Family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提供经典的全注意力机制与加速计算的概率注意力机制。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FullAttention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：实现查询与键的全注意力计算，并加权求和生成输出。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ProbAttention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：通过采样选择重要的查询与键，提高计算效率。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AttentionLayer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：封装注意力机制，类似于自相关层但面向注意力计算。</a:t>
            </a:r>
          </a:p>
          <a:p>
            <a:pPr marL="0" indent="0" algn="just">
              <a:buNone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Transformer_EncDec</a:t>
            </a:r>
            <a:b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Transformer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模型的经典编码器与解码器。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ConvLayer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：对输入的时间序列数据进行卷积、归一化与池化，提取特征并降维。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EncoderLayer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：实现编码器中的单层，通过自注意力、卷积等操作提取输入特征。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Encoder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：由多个编码器层组成，对输入进行编码。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DecoderLayer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：实现解码器中的单层，通过自注意力与交叉注意力生成输出。</a:t>
            </a:r>
          </a:p>
          <a:p>
            <a: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Decoder 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：由多个解码器层组成，对编码后的输入进行解码。</a:t>
            </a:r>
          </a:p>
          <a:p>
            <a:endParaRPr lang="zh-CN" alt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2" y="489418"/>
            <a:ext cx="4097094" cy="5879163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>
          <a:xfrm>
            <a:off x="5246568" y="4706882"/>
            <a:ext cx="6406937" cy="20562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Embed</a:t>
            </a: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定义输入数据的嵌入层，用于将时间序列数据转化为适合模型的表示。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DataEmbedding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：结合值嵌入、时间嵌入与位置嵌入，生成完整的输入表示。支持不同的嵌入方式。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PositionalEmbedding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8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TokenEmbedding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：辅助类，用于计算不同类型的嵌入。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7" y="322896"/>
            <a:ext cx="4416109" cy="2224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666" y="93785"/>
            <a:ext cx="4076443" cy="351162"/>
          </a:xfrm>
        </p:spPr>
        <p:txBody>
          <a:bodyPr>
            <a:normAutofit fontScale="90000"/>
          </a:bodyPr>
          <a:lstStyle/>
          <a:p>
            <a:r>
              <a:rPr lang="en-US" altLang="zh-CN" sz="4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Scripts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16877" y="1397732"/>
            <a:ext cx="10515600" cy="4351338"/>
          </a:xfrm>
        </p:spPr>
        <p:txBody>
          <a:bodyPr/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这个模块对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SparseTSF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模型进行批量的训练和评估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此模块中包含对各数据集的训练脚本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可以使用项目根目录中的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run_all.sh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一次性训练对所有数据集进行训练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每个训练脚本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遍历不同的预测长度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pred_len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在不同预测长度下训练模型。每次迭代都会调用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run_longExp.py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脚本运行实验，并将结果保存在日志文件夹中。脚本中设置了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SparseTSF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模型的训练参数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AC23-5976-449C-0A22-4CB45C411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3E40-1D78-1571-F3FF-BC47CB3D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27" y="1692321"/>
            <a:ext cx="12091670" cy="2852737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环境搭建及结果分析</a:t>
            </a: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Setup and Result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A2285-F221-C437-99D2-63D34F5D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1939C1-24D7-49E9-A58A-7960365209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32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有情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训练损失曲线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8D2F1-6581-B240-B6E5-06B3846DC0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22" y="1408428"/>
            <a:ext cx="9053178" cy="53130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C0DC2-6342-F67B-2F18-3ABBB86E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761E-635C-F86C-60AE-ADA07E93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数据迁移</a:t>
            </a: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Migration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F892B-8FD4-AF59-FD9C-4C30BA1F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0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1054-D73D-2ABC-74F5-D060CEBE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整体分析</a:t>
            </a: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6301E-456B-4D56-E400-CF922B06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语音交互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Appliances Energy </a:t>
            </a:r>
            <a:r>
              <a:rPr lang="zh-CN" altLang="en-US" dirty="0"/>
              <a:t>数据集特征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8D2F1-6581-B240-B6E5-06B3846DC0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5" y="1409104"/>
            <a:ext cx="5506105" cy="3541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2779806"/>
            <a:ext cx="5452765" cy="36157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有情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Appliances Energy </a:t>
            </a:r>
            <a:r>
              <a:rPr lang="zh-CN" altLang="en-US" dirty="0"/>
              <a:t>数据集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3" y="1345678"/>
            <a:ext cx="6147797" cy="37324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67" y="1523415"/>
            <a:ext cx="4636693" cy="50297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A1E5E-1E27-88CF-69C0-C6AD24B8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56E3-0BB0-77C5-982F-B9F9BF57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F4B6A-7F53-1CFD-090F-246351F3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5A6027-E1A2-5456-03EF-751FA5EA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1312982"/>
            <a:ext cx="4546029" cy="5258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EDBC9C-8638-6D5B-EFC8-2CFBCB6F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59" y="1460885"/>
            <a:ext cx="4578841" cy="34926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4A9300-CFE1-E75F-30A5-41301D3F6DEF}"/>
              </a:ext>
            </a:extLst>
          </p:cNvPr>
          <p:cNvSpPr txBox="1"/>
          <p:nvPr/>
        </p:nvSpPr>
        <p:spPr>
          <a:xfrm>
            <a:off x="5974080" y="48021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峰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峰距离为 </a:t>
            </a:r>
            <a:r>
              <a:rPr lang="en-US" altLang="zh-CN" sz="2400" b="1" dirty="0"/>
              <a:t>144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446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4610-21A3-A4A4-CDAF-415B592F8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EA1F-8CE9-A7FC-6904-256DFD32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FCC02-A1A5-792F-961B-451BE9CB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4964A6-2438-17EB-358F-DC31DE5830CF}"/>
              </a:ext>
            </a:extLst>
          </p:cNvPr>
          <p:cNvSpPr txBox="1"/>
          <p:nvPr/>
        </p:nvSpPr>
        <p:spPr>
          <a:xfrm>
            <a:off x="252548" y="1399940"/>
            <a:ext cx="11502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根据实际，我们设置 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144 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为数据周期，五个工作 日（即 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720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）为数据长度（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seq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LMRoman10-Regular-Identity-H"/>
              </a:rPr>
              <a:t>_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len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），根据数据特点， 设置 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144,288,720 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为预测长度 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pre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LMRoman10-Regular-Identity-H"/>
              </a:rPr>
              <a:t>_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len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)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。设置数据长 度为 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6(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enc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LMRoman10-Regular-Identity-H"/>
              </a:rPr>
              <a:t>_</a:t>
            </a:r>
            <a:r>
              <a:rPr lang="en-US" altLang="zh-CN" i="1" dirty="0" err="1">
                <a:solidFill>
                  <a:srgbClr val="000000"/>
                </a:solidFill>
                <a:effectLst/>
                <a:latin typeface="CMMI10"/>
              </a:rPr>
              <a:t>in</a:t>
            </a:r>
            <a:r>
              <a:rPr lang="en-US" altLang="zh-CN" dirty="0">
                <a:solidFill>
                  <a:srgbClr val="000000"/>
                </a:solidFill>
                <a:effectLst/>
                <a:latin typeface="LMRoman10-Regular-Identity-H"/>
              </a:rPr>
              <a:t>)</a:t>
            </a:r>
            <a:r>
              <a:rPr lang="zh-CN" altLang="en-US" dirty="0">
                <a:solidFill>
                  <a:srgbClr val="000000"/>
                </a:solidFill>
                <a:effectLst/>
                <a:latin typeface="FandolSong-Regular-Identity-H"/>
              </a:rPr>
              <a:t>。</a:t>
            </a:r>
            <a:endParaRPr lang="zh-CN" altLang="en-US" sz="4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898FF4-63FE-C92E-C70E-EA5DD0D3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8" y="2092961"/>
            <a:ext cx="8492310" cy="28117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043716-D329-35BA-D79E-D4DD6F3C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30" y="2325733"/>
            <a:ext cx="7565728" cy="40306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E5F588-1425-ED36-B65E-E260ADB6F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208" y="2016686"/>
            <a:ext cx="6060032" cy="48413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A59881-4683-60C5-D0E7-A43BB2601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793" y="1953917"/>
            <a:ext cx="8118326" cy="46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DA63-E523-1648-64CE-42D85C47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DC82-E2D9-2B8E-EA0D-C44E6860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F43B2-03BD-631D-F090-A50CA5B2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90305C-8318-DA3B-F21B-524BD4D1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680"/>
            <a:ext cx="6531952" cy="39296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CF3466-49CC-4BC6-944F-125C07E5D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88" y="1249680"/>
            <a:ext cx="4611512" cy="28378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94493B-AC35-C70C-CE0F-E425DC6246BE}"/>
              </a:ext>
            </a:extLst>
          </p:cNvPr>
          <p:cNvSpPr txBox="1"/>
          <p:nvPr/>
        </p:nvSpPr>
        <p:spPr>
          <a:xfrm>
            <a:off x="6614160" y="381531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整体趋势和结论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短期预测效果更佳：所有模型在较短的预测窗口</a:t>
            </a:r>
          </a:p>
          <a:p>
            <a:r>
              <a:rPr lang="zh-CN" altLang="en-US" dirty="0"/>
              <a:t>下表现较好，</a:t>
            </a:r>
            <a:r>
              <a:rPr lang="en-US" altLang="zh-CN" dirty="0"/>
              <a:t>MSE </a:t>
            </a:r>
            <a:r>
              <a:rPr lang="zh-CN" altLang="en-US" dirty="0"/>
              <a:t>和 </a:t>
            </a:r>
            <a:r>
              <a:rPr lang="en-US" altLang="zh-CN" dirty="0"/>
              <a:t>MAE </a:t>
            </a:r>
            <a:r>
              <a:rPr lang="zh-CN" altLang="en-US" dirty="0"/>
              <a:t>都较低。可以得出结</a:t>
            </a:r>
          </a:p>
          <a:p>
            <a:r>
              <a:rPr lang="zh-CN" altLang="en-US" dirty="0"/>
              <a:t>论，对于这种时间序列预测任务，保持较短的预测</a:t>
            </a:r>
          </a:p>
          <a:p>
            <a:r>
              <a:rPr lang="zh-CN" altLang="en-US" dirty="0"/>
              <a:t>长度有助于提升预测精度。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模型结构的相似性：</a:t>
            </a:r>
            <a:r>
              <a:rPr lang="en-US" altLang="zh-CN" dirty="0"/>
              <a:t>linear </a:t>
            </a:r>
            <a:r>
              <a:rPr lang="zh-CN" altLang="en-US" dirty="0"/>
              <a:t>和 </a:t>
            </a:r>
            <a:r>
              <a:rPr lang="en-US" altLang="zh-CN" dirty="0" err="1"/>
              <a:t>mlp</a:t>
            </a:r>
            <a:r>
              <a:rPr lang="en-US" altLang="zh-CN" dirty="0"/>
              <a:t> </a:t>
            </a:r>
            <a:r>
              <a:rPr lang="zh-CN" altLang="en-US" dirty="0"/>
              <a:t>结构在性能上</a:t>
            </a:r>
          </a:p>
          <a:p>
            <a:r>
              <a:rPr lang="zh-CN" altLang="en-US" dirty="0"/>
              <a:t>差异不大，说明在这类任务上，简单的线性结构与</a:t>
            </a:r>
          </a:p>
          <a:p>
            <a:r>
              <a:rPr lang="zh-CN" altLang="en-US" dirty="0"/>
              <a:t>多层感知机（</a:t>
            </a:r>
            <a:r>
              <a:rPr lang="en-US" altLang="zh-CN" dirty="0"/>
              <a:t>MLP</a:t>
            </a:r>
            <a:r>
              <a:rPr lang="zh-CN" altLang="en-US" dirty="0"/>
              <a:t>）表现相当。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长预测窗口的挑战：随着预测长度的增加，预测误</a:t>
            </a:r>
          </a:p>
          <a:p>
            <a:r>
              <a:rPr lang="zh-CN" altLang="en-US" dirty="0"/>
              <a:t>差显著增大，表明模型在长时间预测上的表现需</a:t>
            </a:r>
          </a:p>
          <a:p>
            <a:r>
              <a:rPr lang="zh-CN" altLang="en-US" dirty="0"/>
              <a:t>要进一步优化或改进。</a:t>
            </a:r>
          </a:p>
        </p:txBody>
      </p:sp>
    </p:spTree>
    <p:extLst>
      <p:ext uri="{BB962C8B-B14F-4D97-AF65-F5344CB8AC3E}">
        <p14:creationId xmlns:p14="http://schemas.microsoft.com/office/powerpoint/2010/main" val="135443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8D1B-69A6-000D-1672-D7653F16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EC24-E5E2-3560-B619-345B55C1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0F195-8167-00A8-81DD-4462C6E9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F9F93B-A520-CE92-57BF-B1C4CA0E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1177142"/>
            <a:ext cx="5386251" cy="45256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29234C-52CC-8466-C721-652CC0F7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1183662"/>
            <a:ext cx="5386251" cy="45191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D1346B-9B89-6811-CAA4-A8E65C2F3822}"/>
              </a:ext>
            </a:extLst>
          </p:cNvPr>
          <p:cNvSpPr txBox="1"/>
          <p:nvPr/>
        </p:nvSpPr>
        <p:spPr>
          <a:xfrm>
            <a:off x="543560" y="5674338"/>
            <a:ext cx="1081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事实上，我们可以发现 </a:t>
            </a:r>
            <a:r>
              <a:rPr lang="en-US" altLang="zh-CN" b="1" dirty="0" err="1"/>
              <a:t>SparseTSF</a:t>
            </a:r>
            <a:r>
              <a:rPr lang="en-US" altLang="zh-CN" b="1" dirty="0"/>
              <a:t> </a:t>
            </a:r>
            <a:r>
              <a:rPr lang="zh-CN" altLang="en-US" b="1" dirty="0"/>
              <a:t>的表现基本均不如其余三个模型，而 </a:t>
            </a:r>
            <a:r>
              <a:rPr lang="en-US" altLang="zh-CN" b="1" dirty="0" err="1"/>
              <a:t>PatchTST</a:t>
            </a:r>
            <a:r>
              <a:rPr lang="en-US" altLang="zh-CN" b="1" dirty="0"/>
              <a:t> </a:t>
            </a:r>
            <a:r>
              <a:rPr lang="zh-CN" altLang="en-US" b="1" dirty="0"/>
              <a:t>模型的预测水平基本都为最好。这可能是因为 </a:t>
            </a:r>
            <a:r>
              <a:rPr lang="en-US" altLang="zh-CN" b="1" dirty="0" err="1"/>
              <a:t>SparseTSF</a:t>
            </a:r>
            <a:r>
              <a:rPr lang="en-US" altLang="zh-CN" b="1" dirty="0"/>
              <a:t> </a:t>
            </a:r>
            <a:r>
              <a:rPr lang="zh-CN" altLang="en-US" b="1" dirty="0"/>
              <a:t>在预测超长时间序列过程时的水平展现地不是很好，在先前论文分析的过程中也可以发现这一点，而此处所用数据集的周期达到了 </a:t>
            </a:r>
            <a:r>
              <a:rPr lang="en-US" altLang="zh-CN" b="1" dirty="0"/>
              <a:t>144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56016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658FC-9DCA-519E-4933-62F8B04D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E3DB-2E21-2A27-4CFA-353F103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E0465-416E-DBCE-103E-A22DF51B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26822-7E07-8BD4-E6AB-8FFB7A3F8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1177142"/>
            <a:ext cx="2917371" cy="2451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CEAA02-05F8-B3B7-5081-CDE4D03F8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3658892"/>
            <a:ext cx="3215029" cy="26974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EB659A-B82D-3863-91BC-663EB5A3FCB0}"/>
              </a:ext>
            </a:extLst>
          </p:cNvPr>
          <p:cNvSpPr txBox="1"/>
          <p:nvPr/>
        </p:nvSpPr>
        <p:spPr>
          <a:xfrm>
            <a:off x="3616960" y="1404348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PatchTST</a:t>
            </a:r>
            <a:r>
              <a:rPr lang="zh-CN" altLang="en-US" dirty="0"/>
              <a:t>：总体表现较好，尤其在预测较短长度（</a:t>
            </a:r>
            <a:r>
              <a:rPr lang="en-US" altLang="zh-CN" dirty="0"/>
              <a:t>144</a:t>
            </a:r>
            <a:r>
              <a:rPr lang="zh-CN" altLang="en-US" dirty="0"/>
              <a:t>）的情况下，其 </a:t>
            </a:r>
            <a:r>
              <a:rPr lang="en-US" altLang="zh-CN" dirty="0"/>
              <a:t>MSE </a:t>
            </a:r>
            <a:r>
              <a:rPr lang="zh-CN" altLang="en-US" dirty="0"/>
              <a:t>和 </a:t>
            </a:r>
            <a:r>
              <a:rPr lang="en-US" altLang="zh-CN" dirty="0"/>
              <a:t>RSE </a:t>
            </a:r>
            <a:r>
              <a:rPr lang="zh-CN" altLang="en-US" dirty="0"/>
              <a:t>值较低，表明其在短期预测中具有较高的准确性。例如，在 </a:t>
            </a:r>
            <a:r>
              <a:rPr lang="en-US" altLang="zh-CN" dirty="0"/>
              <a:t>ET_720_144_PatchTST_sl720_pl144_linear</a:t>
            </a:r>
            <a:r>
              <a:rPr lang="zh-CN" altLang="en-US" dirty="0"/>
              <a:t>中，</a:t>
            </a:r>
            <a:r>
              <a:rPr lang="en-US" altLang="zh-CN" dirty="0"/>
              <a:t>MSE </a:t>
            </a:r>
            <a:r>
              <a:rPr lang="zh-CN" altLang="en-US" dirty="0"/>
              <a:t>为 </a:t>
            </a:r>
            <a:r>
              <a:rPr lang="en-US" altLang="zh-CN" dirty="0"/>
              <a:t>0.1900</a:t>
            </a:r>
            <a:r>
              <a:rPr lang="zh-CN" altLang="en-US" dirty="0"/>
              <a:t>，</a:t>
            </a:r>
            <a:r>
              <a:rPr lang="en-US" altLang="zh-CN" dirty="0"/>
              <a:t>RSE </a:t>
            </a:r>
            <a:r>
              <a:rPr lang="zh-CN" altLang="en-US" dirty="0"/>
              <a:t>为 </a:t>
            </a:r>
            <a:r>
              <a:rPr lang="en-US" altLang="zh-CN" dirty="0"/>
              <a:t>0.5321</a:t>
            </a:r>
            <a:r>
              <a:rPr lang="zh-CN" altLang="en-US" dirty="0"/>
              <a:t>，是所有模型和设置中误差最低的。这表明 </a:t>
            </a:r>
            <a:r>
              <a:rPr lang="en-US" altLang="zh-CN" dirty="0" err="1"/>
              <a:t>PatchTST</a:t>
            </a:r>
            <a:r>
              <a:rPr lang="en-US" altLang="zh-CN" dirty="0"/>
              <a:t> </a:t>
            </a:r>
            <a:r>
              <a:rPr lang="zh-CN" altLang="en-US" dirty="0"/>
              <a:t>在捕捉短期模式方面表现出色。</a:t>
            </a:r>
          </a:p>
          <a:p>
            <a:r>
              <a:rPr lang="en-US" altLang="zh-CN" dirty="0"/>
              <a:t>• </a:t>
            </a:r>
            <a:r>
              <a:rPr lang="en-US" altLang="zh-CN" dirty="0" err="1"/>
              <a:t>SparseTSF</a:t>
            </a:r>
            <a:r>
              <a:rPr lang="zh-CN" altLang="en-US" dirty="0"/>
              <a:t>：在所有模型中表现稳定，但在预测较长长度（</a:t>
            </a:r>
            <a:r>
              <a:rPr lang="en-US" altLang="zh-CN" dirty="0"/>
              <a:t>720</a:t>
            </a:r>
            <a:r>
              <a:rPr lang="zh-CN" altLang="en-US" dirty="0"/>
              <a:t>）时，</a:t>
            </a:r>
            <a:r>
              <a:rPr lang="en-US" altLang="zh-CN" dirty="0"/>
              <a:t>MSE </a:t>
            </a:r>
            <a:r>
              <a:rPr lang="zh-CN" altLang="en-US" dirty="0"/>
              <a:t>和 </a:t>
            </a:r>
            <a:r>
              <a:rPr lang="en-US" altLang="zh-CN" dirty="0"/>
              <a:t>RSE </a:t>
            </a:r>
            <a:r>
              <a:rPr lang="zh-CN" altLang="en-US" dirty="0"/>
              <a:t>较高。例如</a:t>
            </a:r>
            <a:r>
              <a:rPr lang="en-US" altLang="zh-CN" dirty="0"/>
              <a:t>ET_720_720_SparseTSF_sl720_pl720_linear</a:t>
            </a:r>
            <a:r>
              <a:rPr lang="zh-CN" altLang="en-US" dirty="0"/>
              <a:t>中，</a:t>
            </a:r>
            <a:r>
              <a:rPr lang="en-US" altLang="zh-CN" dirty="0"/>
              <a:t>MSE </a:t>
            </a:r>
            <a:r>
              <a:rPr lang="zh-CN" altLang="en-US" dirty="0"/>
              <a:t>达到 </a:t>
            </a:r>
            <a:r>
              <a:rPr lang="en-US" altLang="zh-CN" dirty="0"/>
              <a:t>0.3146</a:t>
            </a:r>
            <a:r>
              <a:rPr lang="zh-CN" altLang="en-US" dirty="0"/>
              <a:t>。这表明 </a:t>
            </a:r>
            <a:r>
              <a:rPr lang="en-US" altLang="zh-CN" dirty="0" err="1"/>
              <a:t>SparseTSF</a:t>
            </a:r>
            <a:r>
              <a:rPr lang="en-US" altLang="zh-CN" dirty="0"/>
              <a:t> </a:t>
            </a:r>
            <a:r>
              <a:rPr lang="zh-CN" altLang="en-US" dirty="0"/>
              <a:t>适合较短期的预测任务，在更长的预测时间跨度下误差会有所增加。</a:t>
            </a:r>
          </a:p>
          <a:p>
            <a:r>
              <a:rPr lang="en-US" altLang="zh-CN" dirty="0"/>
              <a:t>• Linear </a:t>
            </a:r>
            <a:r>
              <a:rPr lang="zh-CN" altLang="en-US" dirty="0"/>
              <a:t>和 </a:t>
            </a:r>
            <a:r>
              <a:rPr lang="en-US" altLang="zh-CN" dirty="0" err="1"/>
              <a:t>DLinear</a:t>
            </a:r>
            <a:r>
              <a:rPr lang="zh-CN" altLang="en-US" dirty="0"/>
              <a:t>：两个模型在不同预测长度下表现相似，但在长预测（</a:t>
            </a:r>
            <a:r>
              <a:rPr lang="en-US" altLang="zh-CN" dirty="0"/>
              <a:t>720</a:t>
            </a:r>
            <a:r>
              <a:rPr lang="zh-CN" altLang="en-US" dirty="0"/>
              <a:t>）时误差较高。例如 </a:t>
            </a:r>
            <a:r>
              <a:rPr lang="en-US" altLang="zh-CN" dirty="0"/>
              <a:t>ET_720_720_Linear_sl720_pl720_linear</a:t>
            </a:r>
            <a:r>
              <a:rPr lang="zh-CN" altLang="en-US" dirty="0"/>
              <a:t>的 </a:t>
            </a:r>
            <a:r>
              <a:rPr lang="en-US" altLang="zh-CN" dirty="0"/>
              <a:t>MSE </a:t>
            </a:r>
            <a:r>
              <a:rPr lang="zh-CN" altLang="en-US" dirty="0"/>
              <a:t>为 </a:t>
            </a:r>
            <a:r>
              <a:rPr lang="en-US" altLang="zh-CN" dirty="0"/>
              <a:t>0.3064</a:t>
            </a:r>
            <a:r>
              <a:rPr lang="zh-CN" altLang="en-US" dirty="0"/>
              <a:t>，</a:t>
            </a:r>
          </a:p>
          <a:p>
            <a:r>
              <a:rPr lang="en-US" altLang="zh-CN" dirty="0"/>
              <a:t>ET_720_720_DLinear_sl720_pl720_linear</a:t>
            </a:r>
          </a:p>
          <a:p>
            <a:r>
              <a:rPr lang="zh-CN" altLang="en-US" dirty="0"/>
              <a:t>的 </a:t>
            </a:r>
            <a:r>
              <a:rPr lang="en-US" altLang="zh-CN" dirty="0"/>
              <a:t>MSE </a:t>
            </a:r>
            <a:r>
              <a:rPr lang="zh-CN" altLang="en-US" dirty="0"/>
              <a:t>为 </a:t>
            </a:r>
            <a:r>
              <a:rPr lang="en-US" altLang="zh-CN" dirty="0"/>
              <a:t>0.3169</a:t>
            </a:r>
            <a:r>
              <a:rPr lang="zh-CN" altLang="en-US" dirty="0"/>
              <a:t>，表现稍逊于其他模型。这表明线性模型在捕捉长时间序列的复杂模式方面可能有所不足。</a:t>
            </a:r>
          </a:p>
        </p:txBody>
      </p:sp>
    </p:spTree>
    <p:extLst>
      <p:ext uri="{BB962C8B-B14F-4D97-AF65-F5344CB8AC3E}">
        <p14:creationId xmlns:p14="http://schemas.microsoft.com/office/powerpoint/2010/main" val="80602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C604-604D-BC99-8E49-BCDF23E5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2333-B7EC-3469-5B34-D5C68FBC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Power Consumption of  </a:t>
            </a:r>
            <a:r>
              <a:rPr lang="en-US" altLang="zh-CN" sz="4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Tetouan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 City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数据集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F978-AEEA-263B-4080-6A28F0C2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660563-0507-BA49-6C7F-3734055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1177142"/>
            <a:ext cx="2917371" cy="2451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05BC31-3D6B-4DEB-9C83-0F519E029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3658892"/>
            <a:ext cx="3215029" cy="26974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51DAC1-7F29-D23B-596C-2C0CD733FC61}"/>
              </a:ext>
            </a:extLst>
          </p:cNvPr>
          <p:cNvSpPr txBox="1"/>
          <p:nvPr/>
        </p:nvSpPr>
        <p:spPr>
          <a:xfrm>
            <a:off x="4744720" y="1629502"/>
            <a:ext cx="6096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短预测（</a:t>
            </a:r>
            <a:r>
              <a:rPr lang="en-US" altLang="zh-CN" sz="2000" dirty="0"/>
              <a:t>144</a:t>
            </a:r>
            <a:r>
              <a:rPr lang="zh-CN" altLang="en-US" sz="2000" dirty="0"/>
              <a:t>）：在所有模型和配置下，</a:t>
            </a:r>
            <a:r>
              <a:rPr lang="en-US" altLang="zh-CN" sz="2000" dirty="0"/>
              <a:t>144 </a:t>
            </a:r>
            <a:r>
              <a:rPr lang="zh-CN" altLang="en-US" sz="2000" dirty="0"/>
              <a:t>预测</a:t>
            </a:r>
          </a:p>
          <a:p>
            <a:r>
              <a:rPr lang="zh-CN" altLang="en-US" sz="2000" dirty="0"/>
              <a:t>长度的误差普遍较低，说明模型在短期内能够更</a:t>
            </a:r>
          </a:p>
          <a:p>
            <a:r>
              <a:rPr lang="zh-CN" altLang="en-US" sz="2000" dirty="0"/>
              <a:t>好地捕捉趋势和特征。例如 </a:t>
            </a:r>
            <a:r>
              <a:rPr lang="en-US" altLang="zh-CN" sz="2000" dirty="0" err="1"/>
              <a:t>PatchTST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MSE </a:t>
            </a:r>
            <a:r>
              <a:rPr lang="zh-CN" altLang="en-US" sz="2000" dirty="0"/>
              <a:t>为</a:t>
            </a:r>
          </a:p>
          <a:p>
            <a:r>
              <a:rPr lang="en-US" altLang="zh-CN" sz="2000" dirty="0"/>
              <a:t>0.1900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SparseTSF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DLinear</a:t>
            </a:r>
            <a:r>
              <a:rPr lang="en-US" altLang="zh-CN" sz="2000" dirty="0"/>
              <a:t> </a:t>
            </a:r>
            <a:r>
              <a:rPr lang="zh-CN" altLang="en-US" sz="2000" dirty="0"/>
              <a:t>也在 </a:t>
            </a:r>
            <a:r>
              <a:rPr lang="en-US" altLang="zh-CN" sz="2000" dirty="0"/>
              <a:t>0.2 </a:t>
            </a:r>
            <a:r>
              <a:rPr lang="zh-CN" altLang="en-US" sz="2000" dirty="0"/>
              <a:t>左右。</a:t>
            </a:r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中预测（</a:t>
            </a:r>
            <a:r>
              <a:rPr lang="en-US" altLang="zh-CN" sz="2000" dirty="0"/>
              <a:t>288</a:t>
            </a:r>
            <a:r>
              <a:rPr lang="zh-CN" altLang="en-US" sz="2000" dirty="0"/>
              <a:t>）：相较于短预测，</a:t>
            </a:r>
            <a:r>
              <a:rPr lang="en-US" altLang="zh-CN" sz="2000" dirty="0"/>
              <a:t>288 </a:t>
            </a:r>
            <a:r>
              <a:rPr lang="zh-CN" altLang="en-US" sz="2000" dirty="0"/>
              <a:t>的预测长度</a:t>
            </a:r>
          </a:p>
          <a:p>
            <a:r>
              <a:rPr lang="zh-CN" altLang="en-US" sz="2000" dirty="0"/>
              <a:t>在 </a:t>
            </a:r>
            <a:r>
              <a:rPr lang="en-US" altLang="zh-CN" sz="2000" dirty="0"/>
              <a:t>MSE </a:t>
            </a:r>
            <a:r>
              <a:rPr lang="zh-CN" altLang="en-US" sz="2000" dirty="0"/>
              <a:t>和 </a:t>
            </a:r>
            <a:r>
              <a:rPr lang="en-US" altLang="zh-CN" sz="2000" dirty="0"/>
              <a:t>RSE </a:t>
            </a:r>
            <a:r>
              <a:rPr lang="zh-CN" altLang="en-US" sz="2000" dirty="0"/>
              <a:t>上都有一定增加。</a:t>
            </a:r>
            <a:r>
              <a:rPr lang="en-US" altLang="zh-CN" sz="2000" dirty="0" err="1"/>
              <a:t>PatchTST</a:t>
            </a:r>
            <a:r>
              <a:rPr lang="en-US" altLang="zh-CN" sz="2000" dirty="0"/>
              <a:t> </a:t>
            </a:r>
            <a:r>
              <a:rPr lang="zh-CN" altLang="en-US" sz="2000" dirty="0"/>
              <a:t>和</a:t>
            </a:r>
          </a:p>
          <a:p>
            <a:r>
              <a:rPr lang="en-US" altLang="zh-CN" sz="2000" dirty="0" err="1"/>
              <a:t>SparseTSF</a:t>
            </a:r>
            <a:r>
              <a:rPr lang="en-US" altLang="zh-CN" sz="2000" dirty="0"/>
              <a:t> </a:t>
            </a:r>
            <a:r>
              <a:rPr lang="zh-CN" altLang="en-US" sz="2000" dirty="0"/>
              <a:t>在此时表现较稳定，</a:t>
            </a:r>
            <a:r>
              <a:rPr lang="en-US" altLang="zh-CN" sz="2000" dirty="0" err="1"/>
              <a:t>PatchTST</a:t>
            </a:r>
            <a:r>
              <a:rPr lang="en-US" altLang="zh-CN" sz="2000" dirty="0"/>
              <a:t> </a:t>
            </a:r>
            <a:r>
              <a:rPr lang="zh-CN" altLang="en-US" sz="2000" dirty="0"/>
              <a:t>的 </a:t>
            </a:r>
            <a:r>
              <a:rPr lang="en-US" altLang="zh-CN" sz="2000" dirty="0"/>
              <a:t>MSE</a:t>
            </a:r>
          </a:p>
          <a:p>
            <a:r>
              <a:rPr lang="zh-CN" altLang="en-US" sz="2000" dirty="0"/>
              <a:t>在 </a:t>
            </a:r>
            <a:r>
              <a:rPr lang="en-US" altLang="zh-CN" sz="2000" dirty="0"/>
              <a:t>0.24 </a:t>
            </a:r>
            <a:r>
              <a:rPr lang="zh-CN" altLang="en-US" sz="2000" dirty="0"/>
              <a:t>左右。</a:t>
            </a:r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长预测（</a:t>
            </a:r>
            <a:r>
              <a:rPr lang="en-US" altLang="zh-CN" sz="2000" dirty="0"/>
              <a:t>720</a:t>
            </a:r>
            <a:r>
              <a:rPr lang="zh-CN" altLang="en-US" sz="2000" dirty="0"/>
              <a:t>）：当预测长度增加到 </a:t>
            </a:r>
            <a:r>
              <a:rPr lang="en-US" altLang="zh-CN" sz="2000" dirty="0"/>
              <a:t>720 </a:t>
            </a:r>
            <a:r>
              <a:rPr lang="zh-CN" altLang="en-US" sz="2000" dirty="0"/>
              <a:t>时，所有模</a:t>
            </a:r>
          </a:p>
          <a:p>
            <a:r>
              <a:rPr lang="zh-CN" altLang="en-US" sz="2000" dirty="0"/>
              <a:t>型的误差显著增加，</a:t>
            </a:r>
            <a:r>
              <a:rPr lang="en-US" altLang="zh-CN" sz="2000" dirty="0" err="1"/>
              <a:t>PatchTST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SparseTSF</a:t>
            </a:r>
            <a:r>
              <a:rPr lang="en-US" altLang="zh-CN" sz="2000" dirty="0"/>
              <a:t> </a:t>
            </a:r>
            <a:r>
              <a:rPr lang="zh-CN" altLang="en-US" sz="2000" dirty="0"/>
              <a:t>在</a:t>
            </a:r>
          </a:p>
          <a:p>
            <a:r>
              <a:rPr lang="zh-CN" altLang="en-US" sz="2000" dirty="0"/>
              <a:t>此长度上的 </a:t>
            </a:r>
            <a:r>
              <a:rPr lang="en-US" altLang="zh-CN" sz="2000" dirty="0"/>
              <a:t>MSE </a:t>
            </a:r>
            <a:r>
              <a:rPr lang="zh-CN" altLang="en-US" sz="2000" dirty="0"/>
              <a:t>仍然相对较低，但 </a:t>
            </a:r>
            <a:r>
              <a:rPr lang="en-US" altLang="zh-CN" sz="2000" dirty="0"/>
              <a:t>RSE </a:t>
            </a:r>
            <a:r>
              <a:rPr lang="zh-CN" altLang="en-US" sz="2000" dirty="0"/>
              <a:t>均接近</a:t>
            </a:r>
          </a:p>
          <a:p>
            <a:r>
              <a:rPr lang="zh-CN" altLang="en-US" sz="2000" dirty="0"/>
              <a:t>或超过 </a:t>
            </a:r>
            <a:r>
              <a:rPr lang="en-US" altLang="zh-CN" sz="2000" dirty="0"/>
              <a:t>0.66</a:t>
            </a:r>
            <a:r>
              <a:rPr lang="zh-CN" altLang="en-US" sz="2000" dirty="0"/>
              <a:t>，表明在更长的预测范围内，误差随预</a:t>
            </a:r>
          </a:p>
          <a:p>
            <a:r>
              <a:rPr lang="zh-CN" altLang="en-US" sz="2000" dirty="0"/>
              <a:t>测长度增加而加大。</a:t>
            </a:r>
          </a:p>
        </p:txBody>
      </p:sp>
    </p:spTree>
    <p:extLst>
      <p:ext uri="{BB962C8B-B14F-4D97-AF65-F5344CB8AC3E}">
        <p14:creationId xmlns:p14="http://schemas.microsoft.com/office/powerpoint/2010/main" val="75976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57B5-B7AF-85B9-2C20-9293B4B4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整体分析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2ABB2-B566-020C-4322-4A251693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A4CD9-9897-7A61-88C0-08E9AE037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1445622"/>
            <a:ext cx="7568583" cy="47041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2FD6D0-F777-F61B-62C9-C9B0902D99D3}"/>
              </a:ext>
            </a:extLst>
          </p:cNvPr>
          <p:cNvSpPr txBox="1"/>
          <p:nvPr/>
        </p:nvSpPr>
        <p:spPr>
          <a:xfrm>
            <a:off x="7778931" y="793874"/>
            <a:ext cx="41605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本 文 件 大 体 分 为 </a:t>
            </a:r>
            <a:r>
              <a:rPr lang="en-US" altLang="zh-CN" dirty="0"/>
              <a:t>6 </a:t>
            </a:r>
            <a:r>
              <a:rPr lang="zh-CN" altLang="en-US" dirty="0"/>
              <a:t>个 模 块， 通 过 </a:t>
            </a:r>
            <a:r>
              <a:rPr lang="en-US" altLang="zh-CN" b="1" dirty="0" err="1"/>
              <a:t>sh</a:t>
            </a:r>
            <a:r>
              <a:rPr lang="en-US" altLang="zh-CN" b="1" dirty="0"/>
              <a:t> </a:t>
            </a:r>
            <a:r>
              <a:rPr lang="zh-CN" altLang="en-US" b="1" dirty="0"/>
              <a:t>文 件</a:t>
            </a:r>
            <a:r>
              <a:rPr lang="zh-CN" altLang="en-US" dirty="0"/>
              <a:t>（</a:t>
            </a:r>
            <a:r>
              <a:rPr lang="en-US" altLang="zh-CN" dirty="0"/>
              <a:t>run_all.sh </a:t>
            </a:r>
            <a:r>
              <a:rPr lang="zh-CN" altLang="en-US" dirty="0"/>
              <a:t>和其余各个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CN" altLang="en-US" dirty="0"/>
              <a:t>文件）和 </a:t>
            </a:r>
            <a:r>
              <a:rPr lang="en-US" altLang="zh-CN" dirty="0" err="1"/>
              <a:t>run_longExp</a:t>
            </a:r>
            <a:r>
              <a:rPr lang="zh-CN" altLang="en-US" dirty="0"/>
              <a:t>文件协调这六个模块，将数据流在这六个层之间灵活传递。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err="1"/>
              <a:t>DataProvider</a:t>
            </a:r>
            <a:r>
              <a:rPr lang="zh-CN" altLang="en-US" dirty="0"/>
              <a:t>保证数据层处理后的数据能够传递到实验模块中执行具体的实验。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Exp</a:t>
            </a:r>
            <a:r>
              <a:rPr lang="zh-CN" altLang="en-US" b="1" dirty="0"/>
              <a:t>实验模块</a:t>
            </a:r>
            <a:r>
              <a:rPr lang="zh-CN" altLang="en-US" dirty="0"/>
              <a:t>控制实验流程，调用模型模块初始化模型</a:t>
            </a:r>
            <a:endParaRPr lang="en-US" altLang="zh-CN" dirty="0"/>
          </a:p>
          <a:p>
            <a:r>
              <a:rPr lang="zh-CN" altLang="en-US" dirty="0"/>
              <a:t>结合 </a:t>
            </a:r>
            <a:r>
              <a:rPr lang="en-US" altLang="zh-CN" b="1" dirty="0"/>
              <a:t>layers </a:t>
            </a:r>
            <a:r>
              <a:rPr lang="zh-CN" altLang="en-US" b="1" dirty="0"/>
              <a:t>模块</a:t>
            </a:r>
            <a:r>
              <a:rPr lang="zh-CN" altLang="en-US" dirty="0"/>
              <a:t>中的神经网络层结构，实现复杂模型的构建</a:t>
            </a:r>
            <a:endParaRPr lang="en-US" altLang="zh-CN" dirty="0"/>
          </a:p>
          <a:p>
            <a:r>
              <a:rPr lang="en-US" altLang="zh-CN" b="1" dirty="0"/>
              <a:t>utils </a:t>
            </a:r>
            <a:r>
              <a:rPr lang="zh-CN" altLang="en-US" b="1" dirty="0"/>
              <a:t>模块</a:t>
            </a:r>
            <a:r>
              <a:rPr lang="zh-CN" altLang="en-US" dirty="0"/>
              <a:t>提供的辅助功能贯穿整个实验流程，尤其是学习率调整、早停机制、可视化和评估工具，帮助提升训练的效率和分析的深度。</a:t>
            </a:r>
            <a:endParaRPr lang="en-US" altLang="zh-CN" dirty="0"/>
          </a:p>
          <a:p>
            <a:r>
              <a:rPr lang="zh-CN" altLang="en-US" dirty="0"/>
              <a:t>最终，</a:t>
            </a:r>
            <a:r>
              <a:rPr lang="en-US" altLang="zh-CN" b="1" dirty="0"/>
              <a:t>scripts </a:t>
            </a:r>
            <a:r>
              <a:rPr lang="zh-CN" altLang="en-US" b="1" dirty="0"/>
              <a:t>模块</a:t>
            </a:r>
            <a:r>
              <a:rPr lang="zh-CN" altLang="en-US" dirty="0"/>
              <a:t>将这一流程进行批量化执行，生成可对比的实验结果与可视化分析图，为模型效果评估提供依据。</a:t>
            </a:r>
          </a:p>
        </p:txBody>
      </p:sp>
    </p:spTree>
    <p:extLst>
      <p:ext uri="{BB962C8B-B14F-4D97-AF65-F5344CB8AC3E}">
        <p14:creationId xmlns:p14="http://schemas.microsoft.com/office/powerpoint/2010/main" val="364878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5B2F0-48FA-FE8E-E811-AFA1E711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6008-919E-FECC-5C56-C84E002B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模块分析</a:t>
            </a:r>
            <a:br>
              <a:rPr lang="en-US" altLang="zh-CN" dirty="0"/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2205D-6590-87BA-7442-579ADCFD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1939C1-24D7-49E9-A58A-7960365209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2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  <a:endParaRPr lang="en-US" dirty="0"/>
          </a:p>
        </p:txBody>
      </p:sp>
      <p:sp>
        <p:nvSpPr>
          <p:cNvPr id="3" name="Right Arrow 3"/>
          <p:cNvSpPr/>
          <p:nvPr/>
        </p:nvSpPr>
        <p:spPr>
          <a:xfrm>
            <a:off x="728344" y="2556802"/>
            <a:ext cx="11071274" cy="1153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260" y="2194446"/>
            <a:ext cx="188134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+mn-cs"/>
              </a:rPr>
              <a:t>初始化阶段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2946759" y="2201979"/>
            <a:ext cx="26407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+mn-cs"/>
              </a:rPr>
              <a:t>数据读取与预处理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986436" y="2194445"/>
            <a:ext cx="17547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+mn-cs"/>
              </a:rPr>
              <a:t>数据访问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8444486" y="2187468"/>
            <a:ext cx="236199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Noto Sans" panose="020B0502040504020204" pitchFamily="34" charset="0"/>
                <a:ea typeface="+mn-ea"/>
                <a:cs typeface="+mn-cs"/>
              </a:rPr>
              <a:t>反标准化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603108" y="3504642"/>
            <a:ext cx="234365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设定序列和标签长度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指定数据集类型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选择特征列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调用数据预处理方法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3030749" y="3479521"/>
            <a:ext cx="253687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CSV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文件读取数据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提取时间戳和特征列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标准化数据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划分训练集和测试集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5738786" y="3479521"/>
            <a:ext cx="2536877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使用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__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getitem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__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提取序列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提取时间戳序列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应用滑动窗口机制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支持逐步学习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8446823" y="3479521"/>
            <a:ext cx="2691077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训练和预测后处理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使用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inverse_transform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方法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转换回原始数据尺度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进行结果评估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8155-58FF-5BB3-EC0E-14918534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85E7-A272-F651-CA00-C4F8593D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62E19-1C88-7E2B-BEDA-D26F2C52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6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6503C2-2354-1B50-6048-09947B998A93}"/>
              </a:ext>
            </a:extLst>
          </p:cNvPr>
          <p:cNvSpPr txBox="1"/>
          <p:nvPr/>
        </p:nvSpPr>
        <p:spPr>
          <a:xfrm>
            <a:off x="452847" y="149156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/>
              <a:t>Exp_basic</a:t>
            </a:r>
            <a:r>
              <a:rPr lang="zh-CN" altLang="en-US" sz="3200" dirty="0"/>
              <a:t>模块</a:t>
            </a:r>
            <a:endParaRPr lang="en-US" altLang="zh-CN" sz="3200" dirty="0"/>
          </a:p>
          <a:p>
            <a:r>
              <a:rPr lang="en-US" altLang="zh-CN" sz="3200" b="1" dirty="0" err="1"/>
              <a:t>Exp_main</a:t>
            </a:r>
            <a:r>
              <a:rPr lang="zh-CN" altLang="en-US" sz="3200" dirty="0"/>
              <a:t>模块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3B25C3-7BCA-529B-D8A8-84F40A1D9F11}"/>
              </a:ext>
            </a:extLst>
          </p:cNvPr>
          <p:cNvSpPr txBox="1"/>
          <p:nvPr/>
        </p:nvSpPr>
        <p:spPr>
          <a:xfrm>
            <a:off x="3431042" y="15679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用于深度学习训练的基类，提供了基本的</a:t>
            </a:r>
            <a:r>
              <a:rPr lang="en-US" altLang="zh-CN" dirty="0"/>
              <a:t>_</a:t>
            </a:r>
            <a:r>
              <a:rPr lang="en-US" altLang="zh-CN" dirty="0" err="1"/>
              <a:t>build_model</a:t>
            </a:r>
            <a:r>
              <a:rPr lang="zh-CN" altLang="en-US" dirty="0"/>
              <a:t>基类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4F64F1-1FBE-79B5-8987-B0BB73C5D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72" y="1937306"/>
            <a:ext cx="5418740" cy="49206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DF75136-0CD4-356E-06D8-95A286E4A2B8}"/>
              </a:ext>
            </a:extLst>
          </p:cNvPr>
          <p:cNvSpPr txBox="1"/>
          <p:nvPr/>
        </p:nvSpPr>
        <p:spPr>
          <a:xfrm>
            <a:off x="452847" y="2505670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扩展和继承了 </a:t>
            </a:r>
            <a:r>
              <a:rPr lang="en-US" altLang="zh-CN" dirty="0" err="1"/>
              <a:t>exp_basic</a:t>
            </a:r>
            <a:r>
              <a:rPr lang="en-US" altLang="zh-CN" dirty="0"/>
              <a:t> </a:t>
            </a:r>
            <a:r>
              <a:rPr lang="zh-CN" altLang="en-US" dirty="0"/>
              <a:t>文件中实现的类功能，是具体用于模型训练、验证、测试和预测的有效代码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D466F8-9D53-7277-F09C-53E7B507A634}"/>
              </a:ext>
            </a:extLst>
          </p:cNvPr>
          <p:cNvSpPr txBox="1"/>
          <p:nvPr/>
        </p:nvSpPr>
        <p:spPr>
          <a:xfrm>
            <a:off x="431077" y="3997365"/>
            <a:ext cx="6117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模型构建（</a:t>
            </a:r>
            <a:r>
              <a:rPr lang="en-US" altLang="zh-CN" dirty="0"/>
              <a:t>_</a:t>
            </a:r>
            <a:r>
              <a:rPr lang="en-US" altLang="zh-CN" dirty="0" err="1"/>
              <a:t>build_model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数据加载（</a:t>
            </a:r>
            <a:r>
              <a:rPr lang="en-US" altLang="zh-CN" dirty="0"/>
              <a:t>_</a:t>
            </a:r>
            <a:r>
              <a:rPr lang="en-US" altLang="zh-CN" dirty="0" err="1"/>
              <a:t>get_data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损失函数选择（</a:t>
            </a:r>
            <a:r>
              <a:rPr lang="en-US" altLang="zh-CN" dirty="0"/>
              <a:t>_</a:t>
            </a:r>
            <a:r>
              <a:rPr lang="en-US" altLang="zh-CN" dirty="0" err="1"/>
              <a:t>select_criterion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训练（</a:t>
            </a:r>
            <a:r>
              <a:rPr lang="en-US" altLang="zh-CN" dirty="0"/>
              <a:t>train</a:t>
            </a:r>
            <a:r>
              <a:rPr lang="zh-CN" altLang="en-US" dirty="0"/>
              <a:t>）、验证（</a:t>
            </a:r>
            <a:r>
              <a:rPr lang="en-US" altLang="zh-CN" dirty="0"/>
              <a:t>vali</a:t>
            </a:r>
            <a:r>
              <a:rPr lang="zh-CN" altLang="en-US" dirty="0"/>
              <a:t>）、测试（</a:t>
            </a:r>
            <a:r>
              <a:rPr lang="en-US" altLang="zh-CN" dirty="0"/>
              <a:t>test</a:t>
            </a:r>
            <a:r>
              <a:rPr lang="zh-CN" altLang="en-US" dirty="0"/>
              <a:t>）、预测（</a:t>
            </a:r>
            <a:r>
              <a:rPr lang="en-US" altLang="zh-CN" dirty="0"/>
              <a:t>predict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A758A9-A67E-E204-8D62-F6AF2B5852A7}"/>
              </a:ext>
            </a:extLst>
          </p:cNvPr>
          <p:cNvSpPr txBox="1"/>
          <p:nvPr/>
        </p:nvSpPr>
        <p:spPr>
          <a:xfrm>
            <a:off x="452847" y="338533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核心模块</a:t>
            </a:r>
          </a:p>
        </p:txBody>
      </p:sp>
    </p:spTree>
    <p:extLst>
      <p:ext uri="{BB962C8B-B14F-4D97-AF65-F5344CB8AC3E}">
        <p14:creationId xmlns:p14="http://schemas.microsoft.com/office/powerpoint/2010/main" val="245252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A5AC-3AAE-0FC5-8116-A4656B78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A9B1-9F6C-26DD-5E43-5D597769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Train Method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AD2F0-FDD2-8A46-BCD4-66DFD8BD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A99A67-61D9-A933-02D5-59E73542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429"/>
          <a:stretch/>
        </p:blipFill>
        <p:spPr>
          <a:xfrm>
            <a:off x="165462" y="1414885"/>
            <a:ext cx="6015893" cy="49414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EE7635-218D-E36C-5DBB-6D4648645EE1}"/>
              </a:ext>
            </a:extLst>
          </p:cNvPr>
          <p:cNvSpPr txBox="1"/>
          <p:nvPr/>
        </p:nvSpPr>
        <p:spPr>
          <a:xfrm>
            <a:off x="6548847" y="1414885"/>
            <a:ext cx="53906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数据准备（</a:t>
            </a:r>
            <a:r>
              <a:rPr lang="en-US" altLang="zh-CN" dirty="0"/>
              <a:t>Data Preparation</a:t>
            </a:r>
            <a:r>
              <a:rPr lang="zh-CN" altLang="en-US" dirty="0"/>
              <a:t>）：加载训练集（</a:t>
            </a:r>
            <a:r>
              <a:rPr lang="en-US" altLang="zh-CN" dirty="0"/>
              <a:t>train</a:t>
            </a:r>
            <a:r>
              <a:rPr lang="zh-CN" altLang="en-US" dirty="0"/>
              <a:t>）、验证集（</a:t>
            </a:r>
            <a:r>
              <a:rPr lang="en-US" altLang="zh-CN" dirty="0"/>
              <a:t>validation</a:t>
            </a:r>
            <a:r>
              <a:rPr lang="zh-CN" altLang="en-US" dirty="0"/>
              <a:t>）和测试集（</a:t>
            </a:r>
            <a:r>
              <a:rPr lang="en-US" altLang="zh-CN" dirty="0"/>
              <a:t>test</a:t>
            </a:r>
            <a:r>
              <a:rPr lang="zh-CN" altLang="en-US" dirty="0"/>
              <a:t>）数据集，完成数据的准备工作。</a:t>
            </a:r>
            <a:endParaRPr lang="en-US" altLang="zh-CN" dirty="0"/>
          </a:p>
          <a:p>
            <a:r>
              <a:rPr lang="zh-CN" altLang="en-US" dirty="0"/>
              <a:t>模型训练（</a:t>
            </a:r>
            <a:r>
              <a:rPr lang="en-US" altLang="zh-CN" dirty="0"/>
              <a:t>Model Training</a:t>
            </a:r>
            <a:r>
              <a:rPr lang="zh-CN" altLang="en-US" dirty="0"/>
              <a:t>）：在模型训练阶段，进行以下操作：前向传播（</a:t>
            </a:r>
            <a:r>
              <a:rPr lang="en-US" altLang="zh-CN" dirty="0"/>
              <a:t>Forward pass</a:t>
            </a:r>
            <a:r>
              <a:rPr lang="zh-CN" altLang="en-US" dirty="0"/>
              <a:t>）：计算模型的预测结果。损失计算（</a:t>
            </a:r>
            <a:r>
              <a:rPr lang="en-US" altLang="zh-CN" dirty="0"/>
              <a:t>Loss computation</a:t>
            </a:r>
            <a:r>
              <a:rPr lang="zh-CN" altLang="en-US" dirty="0"/>
              <a:t>）：根据目标值和预测值计算损失。反向传播（</a:t>
            </a:r>
            <a:r>
              <a:rPr lang="en-US" altLang="zh-CN" dirty="0"/>
              <a:t>Backpropagation</a:t>
            </a:r>
            <a:r>
              <a:rPr lang="zh-CN" altLang="en-US" dirty="0"/>
              <a:t>）：计算梯度。梯度更新（</a:t>
            </a:r>
            <a:r>
              <a:rPr lang="en-US" altLang="zh-CN" dirty="0"/>
              <a:t>Gradient update</a:t>
            </a:r>
            <a:r>
              <a:rPr lang="zh-CN" altLang="en-US" dirty="0"/>
              <a:t>）：更新模型参数。</a:t>
            </a:r>
            <a:endParaRPr lang="en-US" altLang="zh-CN" dirty="0"/>
          </a:p>
          <a:p>
            <a:r>
              <a:rPr lang="zh-CN" altLang="en-US" dirty="0"/>
              <a:t>日志记录（</a:t>
            </a:r>
            <a:r>
              <a:rPr lang="en-US" altLang="zh-CN" dirty="0"/>
              <a:t>Logging</a:t>
            </a:r>
            <a:r>
              <a:rPr lang="zh-CN" altLang="en-US" dirty="0"/>
              <a:t>）：输出损失值和训练进度，便于监控模型训练过程。</a:t>
            </a:r>
            <a:endParaRPr lang="en-US" altLang="zh-CN" dirty="0"/>
          </a:p>
          <a:p>
            <a:r>
              <a:rPr lang="zh-CN" altLang="en-US" dirty="0"/>
              <a:t>验证与早停机制（</a:t>
            </a:r>
            <a:r>
              <a:rPr lang="en-US" altLang="zh-CN" dirty="0"/>
              <a:t>Validation &amp; Early Stopping</a:t>
            </a:r>
            <a:r>
              <a:rPr lang="zh-CN" altLang="en-US" dirty="0"/>
              <a:t>）：在每个训练周期（</a:t>
            </a:r>
            <a:r>
              <a:rPr lang="en-US" altLang="zh-CN" dirty="0"/>
              <a:t>epoch</a:t>
            </a:r>
            <a:r>
              <a:rPr lang="zh-CN" altLang="en-US" dirty="0"/>
              <a:t>）后，使用验证集评估模型性能。检查是否满足早停条件（如验证损失不再下降），如果满足则提前停止训练。</a:t>
            </a:r>
            <a:endParaRPr lang="en-US" altLang="zh-CN" dirty="0"/>
          </a:p>
          <a:p>
            <a:r>
              <a:rPr lang="zh-CN" altLang="en-US" dirty="0"/>
              <a:t>学习率调整（</a:t>
            </a:r>
            <a:r>
              <a:rPr lang="en-US" altLang="zh-CN" dirty="0"/>
              <a:t>Learning Rate Adjustment</a:t>
            </a:r>
            <a:r>
              <a:rPr lang="zh-CN" altLang="en-US" dirty="0"/>
              <a:t>）：根据训练情况动态调整学习率，通常是在模型收敛到一定程度后减小学习率，以便更精确地优化模型。</a:t>
            </a:r>
          </a:p>
        </p:txBody>
      </p:sp>
    </p:spTree>
    <p:extLst>
      <p:ext uri="{BB962C8B-B14F-4D97-AF65-F5344CB8AC3E}">
        <p14:creationId xmlns:p14="http://schemas.microsoft.com/office/powerpoint/2010/main" val="285349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D43E-58DB-9740-F91D-C9A1573DC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327F-40BB-F2C8-DAEE-8A3B9689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Vali Method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EA5E-92FE-E043-B396-0D59B671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C0725-8656-01D0-DDF7-9E3F52FE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66" r="46286"/>
          <a:stretch/>
        </p:blipFill>
        <p:spPr>
          <a:xfrm>
            <a:off x="304800" y="1440285"/>
            <a:ext cx="5151120" cy="55020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73A1A9-D32B-EC56-AD9D-C52C8E8D691E}"/>
              </a:ext>
            </a:extLst>
          </p:cNvPr>
          <p:cNvSpPr txBox="1"/>
          <p:nvPr/>
        </p:nvSpPr>
        <p:spPr>
          <a:xfrm>
            <a:off x="5843451" y="1612311"/>
            <a:ext cx="6096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验证方法开始（</a:t>
            </a:r>
            <a:r>
              <a:rPr lang="en-US" altLang="zh-CN" sz="2000" dirty="0"/>
              <a:t>vali Method</a:t>
            </a:r>
            <a:r>
              <a:rPr lang="zh-CN" altLang="en-US" sz="2000" dirty="0"/>
              <a:t>）：验证过程从 </a:t>
            </a:r>
            <a:r>
              <a:rPr lang="en-US" altLang="zh-CN" sz="2000" dirty="0"/>
              <a:t>vali </a:t>
            </a:r>
            <a:r>
              <a:rPr lang="zh-CN" altLang="en-US" sz="2000" dirty="0"/>
              <a:t>方法开始执行。设</a:t>
            </a:r>
            <a:endParaRPr lang="en-US" altLang="zh-CN" sz="2000" dirty="0"/>
          </a:p>
          <a:p>
            <a:r>
              <a:rPr lang="zh-CN" altLang="en-US" sz="2000" dirty="0"/>
              <a:t>置评估模式（</a:t>
            </a:r>
            <a:r>
              <a:rPr lang="en-US" altLang="zh-CN" sz="2000" dirty="0"/>
              <a:t>Set Evaluation Mode</a:t>
            </a:r>
            <a:r>
              <a:rPr lang="zh-CN" altLang="en-US" sz="2000" dirty="0"/>
              <a:t>）：将模型切换到评估模式（</a:t>
            </a:r>
            <a:r>
              <a:rPr lang="en-US" altLang="zh-CN" sz="2000" dirty="0"/>
              <a:t>eval mode</a:t>
            </a:r>
            <a:r>
              <a:rPr lang="zh-CN" altLang="en-US" sz="2000" dirty="0"/>
              <a:t>），停止训练中特有的操作（如 </a:t>
            </a:r>
            <a:r>
              <a:rPr lang="en-US" altLang="zh-CN" sz="2000" dirty="0"/>
              <a:t>dropout </a:t>
            </a:r>
            <a:r>
              <a:rPr lang="zh-CN" altLang="en-US" sz="2000" dirty="0"/>
              <a:t>和 </a:t>
            </a:r>
            <a:r>
              <a:rPr lang="en-US" altLang="zh-CN" sz="2000" dirty="0"/>
              <a:t>batch normalization </a:t>
            </a:r>
            <a:r>
              <a:rPr lang="zh-CN" altLang="en-US" sz="2000" dirty="0"/>
              <a:t>的动态更新），以确保验证结果的稳定性。</a:t>
            </a:r>
            <a:endParaRPr lang="en-US" altLang="zh-CN" sz="2000" dirty="0"/>
          </a:p>
          <a:p>
            <a:r>
              <a:rPr lang="zh-CN" altLang="en-US" sz="2000" dirty="0"/>
              <a:t>禁用梯度计算（</a:t>
            </a:r>
            <a:r>
              <a:rPr lang="en-US" altLang="zh-CN" sz="2000" dirty="0"/>
              <a:t>Disable Gradients</a:t>
            </a:r>
            <a:r>
              <a:rPr lang="zh-CN" altLang="en-US" sz="2000" dirty="0"/>
              <a:t>）：使用 </a:t>
            </a:r>
            <a:r>
              <a:rPr lang="en-US" altLang="zh-CN" sz="2000" dirty="0" err="1"/>
              <a:t>torch.no_grad</a:t>
            </a:r>
            <a:r>
              <a:rPr lang="en-US" altLang="zh-CN" sz="2000" dirty="0"/>
              <a:t>() </a:t>
            </a:r>
            <a:r>
              <a:rPr lang="zh-CN" altLang="en-US" sz="2000" dirty="0"/>
              <a:t>禁用梯度计算，节省显存和计算资源，因为验证过程中不需要反向传播和参数更新。</a:t>
            </a:r>
            <a:endParaRPr lang="en-US" altLang="zh-CN" sz="2000" dirty="0"/>
          </a:p>
          <a:p>
            <a:r>
              <a:rPr lang="zh-CN" altLang="en-US" sz="2000" dirty="0"/>
              <a:t>前向传播（</a:t>
            </a:r>
            <a:r>
              <a:rPr lang="en-US" altLang="zh-CN" sz="2000" dirty="0"/>
              <a:t>Forward Pass</a:t>
            </a:r>
            <a:r>
              <a:rPr lang="zh-CN" altLang="en-US" sz="2000" dirty="0"/>
              <a:t>）：进行前向传播，计算模型的预测值，并根据目标值计算损失。</a:t>
            </a:r>
            <a:endParaRPr lang="en-US" altLang="zh-CN" sz="2000" dirty="0"/>
          </a:p>
          <a:p>
            <a:r>
              <a:rPr lang="zh-CN" altLang="en-US" sz="2000" dirty="0"/>
              <a:t>累计并返回损失（</a:t>
            </a:r>
            <a:r>
              <a:rPr lang="en-US" altLang="zh-CN" sz="2000" dirty="0"/>
              <a:t>Accumulate &amp; Return Loss</a:t>
            </a:r>
            <a:r>
              <a:rPr lang="zh-CN" altLang="en-US" sz="2000" dirty="0"/>
              <a:t>）：累积所有批次的损失值，计算平均验证损失并返回结果。</a:t>
            </a:r>
          </a:p>
        </p:txBody>
      </p:sp>
    </p:spTree>
    <p:extLst>
      <p:ext uri="{BB962C8B-B14F-4D97-AF65-F5344CB8AC3E}">
        <p14:creationId xmlns:p14="http://schemas.microsoft.com/office/powerpoint/2010/main" val="146243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EB68F-D337-0574-9C44-6712B61E0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1B1D-6C87-885E-7A53-A10A6682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6748"/>
            <a:ext cx="11634651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</a:rPr>
              <a:t>Exp</a:t>
            </a: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模块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4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Test Method</a:t>
            </a:r>
            <a:endParaRPr lang="en-CN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92C30-015B-C5FB-34A3-1B353663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A23A76-8157-2525-EB62-F4AE0B6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500" r="15333"/>
          <a:stretch/>
        </p:blipFill>
        <p:spPr>
          <a:xfrm>
            <a:off x="-162561" y="1327830"/>
            <a:ext cx="6096000" cy="52329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6730AA-DE3C-5B8C-49A1-668D3957872C}"/>
              </a:ext>
            </a:extLst>
          </p:cNvPr>
          <p:cNvSpPr txBox="1"/>
          <p:nvPr/>
        </p:nvSpPr>
        <p:spPr>
          <a:xfrm>
            <a:off x="5847080" y="1720840"/>
            <a:ext cx="63449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测试方法开始（</a:t>
            </a:r>
            <a:r>
              <a:rPr lang="en-US" altLang="zh-CN" dirty="0"/>
              <a:t>test Method</a:t>
            </a:r>
            <a:r>
              <a:rPr lang="zh-CN" altLang="en-US" dirty="0"/>
              <a:t>）：测试从 </a:t>
            </a:r>
            <a:r>
              <a:rPr lang="en-US" altLang="zh-CN" dirty="0"/>
              <a:t>test </a:t>
            </a:r>
            <a:r>
              <a:rPr lang="zh-CN" altLang="en-US" dirty="0"/>
              <a:t>方法开始执行。设置测试模式（</a:t>
            </a:r>
            <a:r>
              <a:rPr lang="en-US" altLang="zh-CN" dirty="0"/>
              <a:t>Set Test Mode</a:t>
            </a:r>
            <a:r>
              <a:rPr lang="zh-CN" altLang="en-US" dirty="0"/>
              <a:t>）：将模型切换到评估模式（</a:t>
            </a:r>
            <a:r>
              <a:rPr lang="en-US" altLang="zh-CN" dirty="0"/>
              <a:t>eval mode</a:t>
            </a:r>
            <a:r>
              <a:rPr lang="zh-CN" altLang="en-US" dirty="0"/>
              <a:t>），确保模型行为与训练阶段不同，使用固定的参数（如 </a:t>
            </a:r>
            <a:r>
              <a:rPr lang="en-US" altLang="zh-CN" dirty="0" err="1"/>
              <a:t>BatchNorm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Dropout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禁用梯度计算（</a:t>
            </a:r>
            <a:r>
              <a:rPr lang="en-US" altLang="zh-CN" dirty="0"/>
              <a:t>Disable Gradients</a:t>
            </a:r>
            <a:r>
              <a:rPr lang="zh-CN" altLang="en-US" dirty="0"/>
              <a:t>）：使用 </a:t>
            </a:r>
            <a:r>
              <a:rPr lang="en-US" altLang="zh-CN" dirty="0" err="1"/>
              <a:t>torch.no_grad</a:t>
            </a:r>
            <a:r>
              <a:rPr lang="en-US" altLang="zh-CN" dirty="0"/>
              <a:t>() </a:t>
            </a:r>
            <a:r>
              <a:rPr lang="zh-CN" altLang="en-US" dirty="0"/>
              <a:t>禁用梯度计算，节省内存和计算资源，因为测试阶段不涉及参数更新。</a:t>
            </a:r>
            <a:endParaRPr lang="en-US" altLang="zh-CN" dirty="0"/>
          </a:p>
          <a:p>
            <a:r>
              <a:rPr lang="zh-CN" altLang="en-US" dirty="0"/>
              <a:t>前向传播并记录输出（</a:t>
            </a:r>
            <a:r>
              <a:rPr lang="en-US" altLang="zh-CN" dirty="0"/>
              <a:t>Forward Pass &amp; Record Outputs</a:t>
            </a:r>
            <a:r>
              <a:rPr lang="zh-CN" altLang="en-US" dirty="0"/>
              <a:t>）：遍历测试数据集，对每批数据进行前向传播，生成模型的预测结果，并记录输出以便后续分析。</a:t>
            </a:r>
            <a:endParaRPr lang="en-US" altLang="zh-CN" dirty="0"/>
          </a:p>
          <a:p>
            <a:r>
              <a:rPr lang="zh-CN" altLang="en-US" dirty="0"/>
              <a:t>保存结果（</a:t>
            </a:r>
            <a:r>
              <a:rPr lang="en-US" altLang="zh-CN" dirty="0"/>
              <a:t>Save Results</a:t>
            </a:r>
            <a:r>
              <a:rPr lang="zh-CN" altLang="en-US" dirty="0"/>
              <a:t>）：将预测结果保存下来，并计算相关的性能指标（如 </a:t>
            </a:r>
            <a:r>
              <a:rPr lang="en-US" altLang="zh-CN" dirty="0"/>
              <a:t>MSE</a:t>
            </a:r>
            <a:r>
              <a:rPr lang="zh-CN" altLang="en-US" dirty="0"/>
              <a:t>、</a:t>
            </a:r>
            <a:r>
              <a:rPr lang="en-US" altLang="zh-CN" dirty="0"/>
              <a:t>MAE </a:t>
            </a:r>
            <a:r>
              <a:rPr lang="zh-CN" altLang="en-US" dirty="0"/>
              <a:t>等）。</a:t>
            </a:r>
          </a:p>
        </p:txBody>
      </p:sp>
    </p:spTree>
    <p:extLst>
      <p:ext uri="{BB962C8B-B14F-4D97-AF65-F5344CB8AC3E}">
        <p14:creationId xmlns:p14="http://schemas.microsoft.com/office/powerpoint/2010/main" val="232847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ickStart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14294</TotalTime>
  <Words>2639</Words>
  <Application>Microsoft Office PowerPoint</Application>
  <PresentationFormat>宽屏</PresentationFormat>
  <Paragraphs>182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CMMI10</vt:lpstr>
      <vt:lpstr>FandolSong-Regular-Identity-H</vt:lpstr>
      <vt:lpstr>LMRoman10-Regular-Identity-H</vt:lpstr>
      <vt:lpstr>等线</vt:lpstr>
      <vt:lpstr>等线 Light</vt:lpstr>
      <vt:lpstr>仿宋</vt:lpstr>
      <vt:lpstr>微软雅黑</vt:lpstr>
      <vt:lpstr>Arial</vt:lpstr>
      <vt:lpstr>Calibri</vt:lpstr>
      <vt:lpstr>Calibri Light</vt:lpstr>
      <vt:lpstr>Noto Sans</vt:lpstr>
      <vt:lpstr>Segoe UI</vt:lpstr>
      <vt:lpstr>Segoe UI Light</vt:lpstr>
      <vt:lpstr>Segoe UI Semilight</vt:lpstr>
      <vt:lpstr>Symbol</vt:lpstr>
      <vt:lpstr>Times New Roman</vt:lpstr>
      <vt:lpstr>Office Theme</vt:lpstr>
      <vt:lpstr>QuickStarter Theme</vt:lpstr>
      <vt:lpstr>Office 主题​​</vt:lpstr>
      <vt:lpstr>SparseTSF开源代码分析、结果复现及讨论交流</vt:lpstr>
      <vt:lpstr> 整体分析 Overall Analysis</vt:lpstr>
      <vt:lpstr>整体分析</vt:lpstr>
      <vt:lpstr> 模块分析 Analysis</vt:lpstr>
      <vt:lpstr>数据处理</vt:lpstr>
      <vt:lpstr>Exp模块</vt:lpstr>
      <vt:lpstr>Exp模块-Train Method</vt:lpstr>
      <vt:lpstr>Exp模块-Vali Method</vt:lpstr>
      <vt:lpstr>Exp模块-Test Method</vt:lpstr>
      <vt:lpstr>Exp模块-整体分析</vt:lpstr>
      <vt:lpstr>Utils模块 - 工具箱</vt:lpstr>
      <vt:lpstr>layers</vt:lpstr>
      <vt:lpstr>layers</vt:lpstr>
      <vt:lpstr>layers</vt:lpstr>
      <vt:lpstr>layers</vt:lpstr>
      <vt:lpstr>Scripts</vt:lpstr>
      <vt:lpstr> 环境搭建及结果分析 Environment Setup and Result Analysis</vt:lpstr>
      <vt:lpstr>训练损失曲线</vt:lpstr>
      <vt:lpstr> 数据迁移 Data Migration</vt:lpstr>
      <vt:lpstr>Appliances Energy 数据集特征</vt:lpstr>
      <vt:lpstr>Appliances Energy 数据集</vt:lpstr>
      <vt:lpstr>Power Consumption of  Tetouan City数据集</vt:lpstr>
      <vt:lpstr>Power Consumption of  Tetouan City数据集</vt:lpstr>
      <vt:lpstr>Power Consumption of  Tetouan City数据集</vt:lpstr>
      <vt:lpstr>Power Consumption of  Tetouan City数据集</vt:lpstr>
      <vt:lpstr>Power Consumption of  Tetouan City数据集</vt:lpstr>
      <vt:lpstr>Power Consumption of  Tetouan City数据集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此处介绍了入门大纲</dc:title>
  <dc:creator>Zhizheng Wu</dc:creator>
  <cp:lastModifiedBy>兴浩 陈</cp:lastModifiedBy>
  <cp:revision>525</cp:revision>
  <dcterms:created xsi:type="dcterms:W3CDTF">2024-08-26T03:51:36Z</dcterms:created>
  <dcterms:modified xsi:type="dcterms:W3CDTF">2024-11-29T10:29:02Z</dcterms:modified>
</cp:coreProperties>
</file>